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60066"/>
    <a:srgbClr val="99FF66"/>
    <a:srgbClr val="008000"/>
    <a:srgbClr val="9900FF"/>
    <a:srgbClr val="FF33CC"/>
    <a:srgbClr val="1317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5/23/2013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vlcsnap-2012-04-29-12h43m01s13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8610600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4600" y="2667000"/>
            <a:ext cx="3429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শুভেচ্ছা </a:t>
            </a:r>
            <a:endParaRPr lang="en-US" sz="9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371600" y="4114800"/>
          <a:ext cx="7086600" cy="219456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480310"/>
                <a:gridCol w="2244090"/>
                <a:gridCol w="2362200"/>
              </a:tblGrid>
              <a:tr h="248920">
                <a:tc gridSpan="2"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solidFill>
                            <a:srgbClr val="1317B9"/>
                          </a:solidFill>
                          <a:latin typeface="NikoshBAN" pitchFamily="2" charset="0"/>
                          <a:cs typeface="NikoshBAN" pitchFamily="2" charset="0"/>
                        </a:rPr>
                        <a:t>ইনপুট</a:t>
                      </a:r>
                      <a:r>
                        <a:rPr lang="bn-BD" baseline="0" dirty="0" smtClean="0">
                          <a:solidFill>
                            <a:srgbClr val="1317B9"/>
                          </a:solidFill>
                        </a:rPr>
                        <a:t> </a:t>
                      </a:r>
                      <a:endParaRPr lang="en-US" dirty="0">
                        <a:solidFill>
                          <a:srgbClr val="1317B9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solidFill>
                            <a:srgbClr val="1317B9"/>
                          </a:solidFill>
                          <a:latin typeface="NikoshBAN" pitchFamily="2" charset="0"/>
                          <a:cs typeface="NikoshBAN" pitchFamily="2" charset="0"/>
                        </a:rPr>
                        <a:t>আউটপুট</a:t>
                      </a:r>
                      <a:r>
                        <a:rPr lang="bn-BD" baseline="0" dirty="0" smtClean="0">
                          <a:solidFill>
                            <a:srgbClr val="1317B9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dirty="0">
                        <a:solidFill>
                          <a:srgbClr val="1317B9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X=AB</a:t>
                      </a:r>
                      <a:endParaRPr lang="en-US" dirty="0"/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62400" y="33528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সত্যক</a:t>
            </a:r>
            <a:r>
              <a:rPr lang="bn-BD" sz="36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সারণি</a:t>
            </a:r>
            <a:r>
              <a:rPr lang="bn-BD" sz="36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3600" dirty="0">
              <a:solidFill>
                <a:srgbClr val="FF33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gates.gif"/>
          <p:cNvPicPr>
            <a:picLocks noChangeAspect="1"/>
          </p:cNvPicPr>
          <p:nvPr/>
        </p:nvPicPr>
        <p:blipFill>
          <a:blip r:embed="rId2"/>
          <a:srcRect t="44255" r="53203"/>
          <a:stretch>
            <a:fillRect/>
          </a:stretch>
        </p:blipFill>
        <p:spPr>
          <a:xfrm>
            <a:off x="609600" y="1447800"/>
            <a:ext cx="2667000" cy="16002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7" name="Rectangle 6"/>
          <p:cNvSpPr/>
          <p:nvPr/>
        </p:nvSpPr>
        <p:spPr>
          <a:xfrm>
            <a:off x="3200400" y="304800"/>
            <a:ext cx="2819400" cy="9144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00FF"/>
                </a:solidFill>
              </a:rPr>
              <a:t>NAND</a:t>
            </a:r>
            <a:r>
              <a:rPr lang="en-US" sz="2800" dirty="0" smtClean="0">
                <a:solidFill>
                  <a:srgbClr val="0000FF"/>
                </a:solidFill>
              </a:rPr>
              <a:t>   GATE</a:t>
            </a:r>
          </a:p>
          <a:p>
            <a:pPr algn="ctr"/>
            <a:endParaRPr lang="en-US" dirty="0">
              <a:solidFill>
                <a:srgbClr val="0000FF"/>
              </a:solidFill>
            </a:endParaRPr>
          </a:p>
        </p:txBody>
      </p:sp>
      <p:pic>
        <p:nvPicPr>
          <p:cNvPr id="8" name="Picture 7" descr="04126.png"/>
          <p:cNvPicPr>
            <a:picLocks noChangeAspect="1"/>
          </p:cNvPicPr>
          <p:nvPr/>
        </p:nvPicPr>
        <p:blipFill>
          <a:blip r:embed="rId3"/>
          <a:srcRect t="70000"/>
          <a:stretch>
            <a:fillRect/>
          </a:stretch>
        </p:blipFill>
        <p:spPr>
          <a:xfrm>
            <a:off x="4191000" y="1295400"/>
            <a:ext cx="3390900" cy="167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24000" y="4191000"/>
          <a:ext cx="6400800" cy="220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0280"/>
                <a:gridCol w="2026920"/>
                <a:gridCol w="2133600"/>
              </a:tblGrid>
              <a:tr h="381000">
                <a:tc gridSpan="2"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solidFill>
                            <a:srgbClr val="1317B9"/>
                          </a:solidFill>
                          <a:latin typeface="NikoshBAN" pitchFamily="2" charset="0"/>
                          <a:cs typeface="NikoshBAN" pitchFamily="2" charset="0"/>
                        </a:rPr>
                        <a:t>ইনপুট</a:t>
                      </a:r>
                      <a:r>
                        <a:rPr lang="bn-BD" baseline="0" dirty="0" smtClean="0">
                          <a:solidFill>
                            <a:srgbClr val="1317B9"/>
                          </a:solidFill>
                        </a:rPr>
                        <a:t> </a:t>
                      </a:r>
                      <a:endParaRPr lang="en-US" dirty="0">
                        <a:solidFill>
                          <a:srgbClr val="1317B9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solidFill>
                            <a:srgbClr val="1317B9"/>
                          </a:solidFill>
                          <a:latin typeface="NikoshBAN" pitchFamily="2" charset="0"/>
                          <a:cs typeface="NikoshBAN" pitchFamily="2" charset="0"/>
                        </a:rPr>
                        <a:t>আউটপুট</a:t>
                      </a:r>
                      <a:r>
                        <a:rPr lang="bn-BD" baseline="0" dirty="0" smtClean="0">
                          <a:solidFill>
                            <a:srgbClr val="1317B9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dirty="0">
                        <a:solidFill>
                          <a:srgbClr val="1317B9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A+B</a:t>
                      </a:r>
                      <a:endParaRPr lang="en-US" dirty="0"/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733800" y="35052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সত্যক</a:t>
            </a:r>
            <a:r>
              <a:rPr lang="bn-BD" sz="36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সারণি</a:t>
            </a:r>
            <a:r>
              <a:rPr lang="bn-BD" sz="36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3600" dirty="0">
              <a:solidFill>
                <a:srgbClr val="FF33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24200" y="3048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</a:t>
            </a:r>
            <a:endParaRPr lang="en-US" dirty="0"/>
          </a:p>
        </p:txBody>
      </p:sp>
      <p:pic>
        <p:nvPicPr>
          <p:cNvPr id="6" name="Picture 5" descr="logic_gates.gif"/>
          <p:cNvPicPr>
            <a:picLocks noChangeAspect="1"/>
          </p:cNvPicPr>
          <p:nvPr/>
        </p:nvPicPr>
        <p:blipFill>
          <a:blip r:embed="rId2"/>
          <a:srcRect l="49726" t="21951" r="1359" b="48780"/>
          <a:stretch>
            <a:fillRect/>
          </a:stretch>
        </p:blipFill>
        <p:spPr>
          <a:xfrm>
            <a:off x="609600" y="1828800"/>
            <a:ext cx="3124200" cy="15240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7" name="Rectangle 6"/>
          <p:cNvSpPr/>
          <p:nvPr/>
        </p:nvSpPr>
        <p:spPr>
          <a:xfrm>
            <a:off x="3429000" y="304800"/>
            <a:ext cx="2895600" cy="10668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NOR</a:t>
            </a:r>
            <a:r>
              <a:rPr lang="en-US" sz="3200" dirty="0" smtClean="0"/>
              <a:t> GATE</a:t>
            </a:r>
          </a:p>
          <a:p>
            <a:pPr algn="ctr"/>
            <a:endParaRPr lang="en-US" dirty="0"/>
          </a:p>
        </p:txBody>
      </p:sp>
      <p:sp>
        <p:nvSpPr>
          <p:cNvPr id="9" name="Minus 8"/>
          <p:cNvSpPr/>
          <p:nvPr/>
        </p:nvSpPr>
        <p:spPr>
          <a:xfrm flipV="1">
            <a:off x="6324600" y="4572000"/>
            <a:ext cx="914400" cy="76200"/>
          </a:xfrm>
          <a:prstGeom prst="mathMinus">
            <a:avLst>
              <a:gd name="adj1" fmla="val 331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04131.png"/>
          <p:cNvPicPr>
            <a:picLocks noChangeAspect="1"/>
          </p:cNvPicPr>
          <p:nvPr/>
        </p:nvPicPr>
        <p:blipFill>
          <a:blip r:embed="rId3"/>
          <a:srcRect t="70000"/>
          <a:stretch>
            <a:fillRect/>
          </a:stretch>
        </p:blipFill>
        <p:spPr>
          <a:xfrm>
            <a:off x="4648200" y="1905000"/>
            <a:ext cx="2933700" cy="137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ic_gates.gif"/>
          <p:cNvPicPr>
            <a:picLocks noChangeAspect="1"/>
          </p:cNvPicPr>
          <p:nvPr/>
        </p:nvPicPr>
        <p:blipFill>
          <a:blip r:embed="rId2"/>
          <a:srcRect l="47032" t="47561" r="1177" b="25610"/>
          <a:stretch>
            <a:fillRect/>
          </a:stretch>
        </p:blipFill>
        <p:spPr>
          <a:xfrm>
            <a:off x="533400" y="1905000"/>
            <a:ext cx="3352800" cy="13716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371600" y="4114800"/>
          <a:ext cx="6477000" cy="219456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2266950"/>
                <a:gridCol w="2051050"/>
                <a:gridCol w="2159000"/>
              </a:tblGrid>
              <a:tr h="248920">
                <a:tc gridSpan="2"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solidFill>
                            <a:srgbClr val="1317B9"/>
                          </a:solidFill>
                          <a:latin typeface="NikoshBAN" pitchFamily="2" charset="0"/>
                          <a:cs typeface="NikoshBAN" pitchFamily="2" charset="0"/>
                        </a:rPr>
                        <a:t>ইনপুট</a:t>
                      </a:r>
                      <a:r>
                        <a:rPr lang="bn-BD" baseline="0" dirty="0" smtClean="0">
                          <a:solidFill>
                            <a:srgbClr val="1317B9"/>
                          </a:solidFill>
                        </a:rPr>
                        <a:t> </a:t>
                      </a:r>
                      <a:endParaRPr lang="en-US" dirty="0">
                        <a:solidFill>
                          <a:srgbClr val="1317B9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solidFill>
                            <a:srgbClr val="1317B9"/>
                          </a:solidFill>
                          <a:latin typeface="NikoshBAN" pitchFamily="2" charset="0"/>
                          <a:cs typeface="NikoshBAN" pitchFamily="2" charset="0"/>
                        </a:rPr>
                        <a:t>আউটপুট</a:t>
                      </a:r>
                      <a:r>
                        <a:rPr lang="bn-BD" baseline="0" dirty="0" smtClean="0">
                          <a:solidFill>
                            <a:srgbClr val="1317B9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dirty="0">
                        <a:solidFill>
                          <a:srgbClr val="1317B9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A+B</a:t>
                      </a:r>
                      <a:endParaRPr lang="en-US" dirty="0"/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3733800" y="3581400"/>
            <a:ext cx="2018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সত্যক</a:t>
            </a:r>
            <a:r>
              <a:rPr lang="bn-BD" sz="32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সারণি</a:t>
            </a:r>
            <a:r>
              <a:rPr lang="bn-BD" sz="32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3200" dirty="0">
              <a:solidFill>
                <a:srgbClr val="FF33CC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048000" y="228600"/>
            <a:ext cx="3429000" cy="11430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EOR </a:t>
            </a:r>
            <a:r>
              <a:rPr lang="en-US" sz="3200" dirty="0" smtClean="0"/>
              <a:t>  GATE</a:t>
            </a:r>
            <a:endParaRPr lang="en-US" sz="3200" dirty="0"/>
          </a:p>
        </p:txBody>
      </p:sp>
      <p:pic>
        <p:nvPicPr>
          <p:cNvPr id="9" name="Picture 8" descr="discrete_logic_xor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1600200"/>
            <a:ext cx="3657600" cy="167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ic_gates.gif"/>
          <p:cNvPicPr>
            <a:picLocks noChangeAspect="1"/>
          </p:cNvPicPr>
          <p:nvPr/>
        </p:nvPicPr>
        <p:blipFill>
          <a:blip r:embed="rId2"/>
          <a:srcRect l="48516" t="69512" r="1320" b="1452"/>
          <a:stretch>
            <a:fillRect/>
          </a:stretch>
        </p:blipFill>
        <p:spPr>
          <a:xfrm>
            <a:off x="381000" y="1600200"/>
            <a:ext cx="3276600" cy="15240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  <p:sp>
        <p:nvSpPr>
          <p:cNvPr id="5" name="Rectangle 4"/>
          <p:cNvSpPr/>
          <p:nvPr/>
        </p:nvSpPr>
        <p:spPr>
          <a:xfrm>
            <a:off x="3505200" y="3505201"/>
            <a:ext cx="26997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4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সত্যক</a:t>
            </a:r>
            <a:r>
              <a:rPr lang="bn-BD" sz="44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সারণি</a:t>
            </a:r>
            <a:r>
              <a:rPr lang="bn-BD" sz="44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4400" dirty="0">
              <a:solidFill>
                <a:srgbClr val="FF33CC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447800" y="4114800"/>
          <a:ext cx="6477000" cy="219456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2266950"/>
                <a:gridCol w="2051050"/>
                <a:gridCol w="2159000"/>
              </a:tblGrid>
              <a:tr h="248920">
                <a:tc gridSpan="2"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solidFill>
                            <a:srgbClr val="1317B9"/>
                          </a:solidFill>
                          <a:latin typeface="NikoshBAN" pitchFamily="2" charset="0"/>
                          <a:cs typeface="NikoshBAN" pitchFamily="2" charset="0"/>
                        </a:rPr>
                        <a:t>ইনপুট</a:t>
                      </a:r>
                      <a:r>
                        <a:rPr lang="bn-BD" baseline="0" dirty="0" smtClean="0">
                          <a:solidFill>
                            <a:srgbClr val="1317B9"/>
                          </a:solidFill>
                        </a:rPr>
                        <a:t> </a:t>
                      </a:r>
                      <a:endParaRPr lang="en-US" dirty="0">
                        <a:solidFill>
                          <a:srgbClr val="1317B9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solidFill>
                            <a:srgbClr val="1317B9"/>
                          </a:solidFill>
                          <a:latin typeface="NikoshBAN" pitchFamily="2" charset="0"/>
                          <a:cs typeface="NikoshBAN" pitchFamily="2" charset="0"/>
                        </a:rPr>
                        <a:t>আউটপুট</a:t>
                      </a:r>
                      <a:r>
                        <a:rPr lang="bn-BD" baseline="0" dirty="0" smtClean="0">
                          <a:solidFill>
                            <a:srgbClr val="1317B9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dirty="0">
                        <a:solidFill>
                          <a:srgbClr val="1317B9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6" descr="logic_gates.gif"/>
          <p:cNvPicPr>
            <a:picLocks noChangeAspect="1"/>
          </p:cNvPicPr>
          <p:nvPr/>
        </p:nvPicPr>
        <p:blipFill>
          <a:blip r:embed="rId2"/>
          <a:srcRect l="87570" t="80488" r="2041" b="9756"/>
          <a:stretch>
            <a:fillRect/>
          </a:stretch>
        </p:blipFill>
        <p:spPr>
          <a:xfrm>
            <a:off x="6553200" y="4572000"/>
            <a:ext cx="533400" cy="3048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667000" y="304800"/>
            <a:ext cx="4038600" cy="9144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ENOR</a:t>
            </a:r>
            <a:r>
              <a:rPr lang="en-US" sz="3200" dirty="0" smtClean="0"/>
              <a:t>   GATE</a:t>
            </a:r>
            <a:endParaRPr lang="en-US" sz="3200" dirty="0"/>
          </a:p>
        </p:txBody>
      </p:sp>
      <p:pic>
        <p:nvPicPr>
          <p:cNvPr id="9" name="Picture 8" descr="04119.png"/>
          <p:cNvPicPr>
            <a:picLocks noChangeAspect="1"/>
          </p:cNvPicPr>
          <p:nvPr/>
        </p:nvPicPr>
        <p:blipFill>
          <a:blip r:embed="rId3"/>
          <a:srcRect t="73133"/>
          <a:stretch>
            <a:fillRect/>
          </a:stretch>
        </p:blipFill>
        <p:spPr>
          <a:xfrm>
            <a:off x="4953000" y="1752600"/>
            <a:ext cx="2790825" cy="10620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90800" y="457200"/>
            <a:ext cx="3352800" cy="9144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0600" y="2362200"/>
            <a:ext cx="7239000" cy="29718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7200" baseline="-25000" dirty="0" smtClean="0">
                <a:latin typeface="NikoshBAN" pitchFamily="2" charset="0"/>
                <a:cs typeface="NikoshBAN" pitchFamily="2" charset="0"/>
              </a:rPr>
              <a:t>মৌলিক লজিক কয়টি ও কি কি ?</a:t>
            </a:r>
            <a:endParaRPr lang="en-US" sz="1200" baseline="-25000" dirty="0" smtClean="0">
              <a:latin typeface="NikoshBAN" pitchFamily="2" charset="0"/>
              <a:cs typeface="NikoshBAN" pitchFamily="2" charset="0"/>
            </a:endParaRPr>
          </a:p>
          <a:p>
            <a:endParaRPr lang="en-US" sz="7200" baseline="-25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NAND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গেট এর চিত্র সহ সত্যক সারণি লিখ । 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endParaRPr lang="bn-BD" sz="3600" baseline="-2500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Punched Tape 5"/>
          <p:cNvSpPr/>
          <p:nvPr/>
        </p:nvSpPr>
        <p:spPr>
          <a:xfrm>
            <a:off x="1752600" y="457200"/>
            <a:ext cx="4572000" cy="2667000"/>
          </a:xfrm>
          <a:prstGeom prst="flowChartPunchedTap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88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88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3657600"/>
            <a:ext cx="8305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660066"/>
                </a:solidFill>
                <a:latin typeface="NikoshBAN" pitchFamily="2" charset="0"/>
                <a:cs typeface="NikoshBAN" pitchFamily="2" charset="0"/>
              </a:rPr>
              <a:t>লজিক গেট কম্পিউটারের জন্য অত্যন্ত গুরুত্ব পূর্ণ  </a:t>
            </a:r>
            <a:r>
              <a:rPr lang="en-US" sz="3200" dirty="0" err="1" smtClean="0">
                <a:solidFill>
                  <a:srgbClr val="660066"/>
                </a:solidFill>
                <a:latin typeface="NikoshBAN" pitchFamily="2" charset="0"/>
                <a:cs typeface="NikoshBAN" pitchFamily="2" charset="0"/>
              </a:rPr>
              <a:t>বি</a:t>
            </a:r>
            <a:r>
              <a:rPr lang="bn-BD" sz="3200" dirty="0" smtClean="0">
                <a:solidFill>
                  <a:srgbClr val="660066"/>
                </a:solidFill>
                <a:latin typeface="NikoshBAN" pitchFamily="2" charset="0"/>
                <a:cs typeface="NikoshBAN" pitchFamily="2" charset="0"/>
              </a:rPr>
              <a:t>শ্লেষন কর</a:t>
            </a:r>
            <a:r>
              <a:rPr lang="en-US" sz="3200" smtClean="0">
                <a:solidFill>
                  <a:srgbClr val="660066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smtClean="0">
                <a:solidFill>
                  <a:srgbClr val="660066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3200" dirty="0" smtClean="0">
              <a:solidFill>
                <a:srgbClr val="660066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1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vlcsnap-2012-04-29-12h42m30s6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8686800" cy="6400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438400" y="1219200"/>
            <a:ext cx="4876800" cy="2215991"/>
          </a:xfrm>
          <a:prstGeom prst="rect">
            <a:avLst/>
          </a:prstGeom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bn-BD" sz="13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24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447800" y="228600"/>
            <a:ext cx="6400800" cy="9144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পরিচিতি 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>
            <a:hlinkHover r:id="" action="ppaction://hlinkshowjump?jump=firstslide"/>
          </p:cNvPr>
          <p:cNvSpPr/>
          <p:nvPr/>
        </p:nvSpPr>
        <p:spPr>
          <a:xfrm>
            <a:off x="381000" y="1828800"/>
            <a:ext cx="4419600" cy="4343400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মোঃ আব্দুর রাহিম </a:t>
            </a:r>
            <a:endParaRPr lang="en-US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9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সহকারি শিক্ষক</a:t>
            </a:r>
            <a:endParaRPr lang="en-US" sz="28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105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খানসামা পাইলট বালিকা উচ্চ বিদ্যালয় </a:t>
            </a:r>
            <a:endParaRPr lang="en-US" sz="2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খানসামা, দিনাজপুর।</a:t>
            </a:r>
            <a:endParaRPr lang="en-US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953000" y="1752600"/>
            <a:ext cx="3810000" cy="4419600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৯ম  শ্রেণি  </a:t>
            </a:r>
          </a:p>
          <a:p>
            <a:pPr algn="ctr"/>
            <a:r>
              <a:rPr lang="bn-BD" sz="4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মাধ্যামিক </a:t>
            </a:r>
            <a:r>
              <a:rPr lang="bn-BD" sz="48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কম্পিউটার শিক্ষা</a:t>
            </a:r>
            <a:endParaRPr lang="bn-BD" sz="4000" dirty="0" smtClean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চতুর্থ অধ্যায় </a:t>
            </a:r>
          </a:p>
          <a:p>
            <a:pPr algn="ctr"/>
            <a:r>
              <a:rPr lang="bn-BD" sz="4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সময়-৪০ মিনিট </a:t>
            </a:r>
            <a:endParaRPr lang="en-US" sz="4000" dirty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ate animation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838200"/>
            <a:ext cx="3810000" cy="2466975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6" name="Picture 5" descr="outward opening gate animation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352800"/>
            <a:ext cx="4086225" cy="29718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8" name="Picture 7" descr="M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304800"/>
            <a:ext cx="4572000" cy="30480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9" name="Picture 8" descr="zport2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600" y="3810000"/>
            <a:ext cx="3505200" cy="2549236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228600" y="152400"/>
            <a:ext cx="8763000" cy="6248400"/>
          </a:xfrm>
          <a:prstGeom prst="horizontalScroll">
            <a:avLst/>
          </a:prstGeom>
          <a:blipFill>
            <a:blip r:embed="rId2"/>
            <a:stretch>
              <a:fillRect/>
            </a:stretch>
          </a:blipFill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685800" y="2667000"/>
            <a:ext cx="7620000" cy="91440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6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লজিক গেটসমূহের কর্মপদ্ধতি </a:t>
            </a:r>
            <a:endParaRPr lang="en-US" sz="66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57800" y="1066800"/>
            <a:ext cx="4038600" cy="110799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7030A0"/>
                </a:solidFill>
              </a:rPr>
              <a:t> </a:t>
            </a:r>
            <a:endParaRPr lang="en-US" sz="6600" dirty="0">
              <a:solidFill>
                <a:srgbClr val="7030A0"/>
              </a:solidFill>
            </a:endParaRPr>
          </a:p>
        </p:txBody>
      </p:sp>
      <p:sp>
        <p:nvSpPr>
          <p:cNvPr id="5" name="Down Arrow Callout 4"/>
          <p:cNvSpPr/>
          <p:nvPr/>
        </p:nvSpPr>
        <p:spPr>
          <a:xfrm>
            <a:off x="1981200" y="381000"/>
            <a:ext cx="4572000" cy="1447800"/>
          </a:xfrm>
          <a:prstGeom prst="downArrowCallou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72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bn-BD" sz="7200" b="1" dirty="0" smtClean="0">
                <a:solidFill>
                  <a:srgbClr val="7030A0"/>
                </a:solidFill>
              </a:rPr>
              <a:t>  </a:t>
            </a:r>
            <a:endParaRPr lang="en-US" sz="7200" b="1" dirty="0">
              <a:solidFill>
                <a:srgbClr val="7030A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H="1">
            <a:off x="685800" y="2057400"/>
            <a:ext cx="7848598" cy="36576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BD" sz="40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লজিক গেট কি তা বলতে পারবে।</a:t>
            </a:r>
          </a:p>
          <a:p>
            <a:r>
              <a:rPr lang="bn-BD" sz="4000" b="1" dirty="0" smtClean="0">
                <a:solidFill>
                  <a:srgbClr val="9900FF"/>
                </a:solidFill>
                <a:latin typeface="NikoshBAN" pitchFamily="2" charset="0"/>
                <a:cs typeface="NikoshBAN" pitchFamily="2" charset="0"/>
              </a:rPr>
              <a:t>লজিক গেট কত প্রকার কি কি তা বলতে পারবে।</a:t>
            </a:r>
          </a:p>
          <a:p>
            <a:r>
              <a:rPr lang="bn-BD" sz="4000" b="1" dirty="0" smtClean="0">
                <a:solidFill>
                  <a:srgbClr val="008000"/>
                </a:solidFill>
                <a:latin typeface="NikoshBAN" pitchFamily="2" charset="0"/>
                <a:cs typeface="NikoshBAN" pitchFamily="2" charset="0"/>
              </a:rPr>
              <a:t>লজিক গেটের কর্মপদ্ধতি বর্ণনা করতে পারবে ।</a:t>
            </a:r>
            <a:endParaRPr lang="en-US" sz="4000" b="1" dirty="0">
              <a:solidFill>
                <a:srgbClr val="008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ic_gates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609600"/>
            <a:ext cx="7239000" cy="5562600"/>
          </a:xfrm>
          <a:prstGeom prst="rect">
            <a:avLst/>
          </a:prstGeom>
          <a:scene3d>
            <a:camera prst="perspectiveRelaxedModerately"/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accent3">
                <a:shade val="80000"/>
              </a:schemeClr>
            </a:contourClr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  <p:sp>
        <p:nvSpPr>
          <p:cNvPr id="5" name="Rectangle 4"/>
          <p:cNvSpPr/>
          <p:nvPr/>
        </p:nvSpPr>
        <p:spPr>
          <a:xfrm>
            <a:off x="3200400" y="304800"/>
            <a:ext cx="3200400" cy="9144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লজিক গেট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d_state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1295400"/>
            <a:ext cx="3714750" cy="19812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pic>
        <p:nvPicPr>
          <p:cNvPr id="4" name="Picture 3" descr="gates.gif"/>
          <p:cNvPicPr>
            <a:picLocks noChangeAspect="1"/>
          </p:cNvPicPr>
          <p:nvPr/>
        </p:nvPicPr>
        <p:blipFill>
          <a:blip r:embed="rId3"/>
          <a:srcRect r="46518" b="52340"/>
          <a:stretch>
            <a:fillRect/>
          </a:stretch>
        </p:blipFill>
        <p:spPr>
          <a:xfrm>
            <a:off x="762000" y="1219200"/>
            <a:ext cx="3505200" cy="20574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648200" y="4114800"/>
          <a:ext cx="4267200" cy="21945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493520"/>
                <a:gridCol w="1351280"/>
                <a:gridCol w="1422400"/>
              </a:tblGrid>
              <a:tr h="355600">
                <a:tc gridSpan="2"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solidFill>
                            <a:srgbClr val="1317B9"/>
                          </a:solidFill>
                          <a:latin typeface="NikoshBAN" pitchFamily="2" charset="0"/>
                          <a:cs typeface="NikoshBAN" pitchFamily="2" charset="0"/>
                        </a:rPr>
                        <a:t>ইনপুট</a:t>
                      </a:r>
                      <a:r>
                        <a:rPr lang="bn-BD" baseline="0" dirty="0" smtClean="0">
                          <a:solidFill>
                            <a:srgbClr val="1317B9"/>
                          </a:solidFill>
                        </a:rPr>
                        <a:t> </a:t>
                      </a:r>
                      <a:endParaRPr lang="en-US" dirty="0">
                        <a:solidFill>
                          <a:srgbClr val="1317B9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solidFill>
                            <a:srgbClr val="1317B9"/>
                          </a:solidFill>
                          <a:latin typeface="NikoshBAN" pitchFamily="2" charset="0"/>
                          <a:cs typeface="NikoshBAN" pitchFamily="2" charset="0"/>
                        </a:rPr>
                        <a:t>আউটপুট</a:t>
                      </a:r>
                      <a:r>
                        <a:rPr lang="bn-BD" baseline="0" dirty="0" smtClean="0">
                          <a:solidFill>
                            <a:srgbClr val="1317B9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dirty="0">
                        <a:solidFill>
                          <a:srgbClr val="1317B9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X=AB</a:t>
                      </a:r>
                      <a:endParaRPr lang="en-US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943600" y="3505200"/>
            <a:ext cx="2057400" cy="646331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সত্যক</a:t>
            </a:r>
            <a:r>
              <a:rPr lang="bn-BD" sz="36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সারণি</a:t>
            </a:r>
            <a:r>
              <a:rPr lang="bn-BD" sz="36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3600" dirty="0">
              <a:solidFill>
                <a:srgbClr val="FF33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 descr="domain-db077aa645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3886200"/>
            <a:ext cx="3562350" cy="23622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0" name="Rectangle 9"/>
          <p:cNvSpPr/>
          <p:nvPr/>
        </p:nvSpPr>
        <p:spPr>
          <a:xfrm>
            <a:off x="3581400" y="152400"/>
            <a:ext cx="2590800" cy="9144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smtClean="0"/>
              <a:t>AND</a:t>
            </a:r>
            <a:r>
              <a:rPr lang="en-US" sz="3200" dirty="0" smtClean="0"/>
              <a:t>   GATE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62400" y="3429000"/>
            <a:ext cx="16712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সত্যক</a:t>
            </a:r>
            <a:r>
              <a:rPr lang="bn-BD" sz="28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সারণি</a:t>
            </a:r>
            <a:r>
              <a:rPr lang="bn-BD" sz="28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2800" dirty="0">
              <a:solidFill>
                <a:srgbClr val="FF33CC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676400" y="3962400"/>
          <a:ext cx="60960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/>
                <a:gridCol w="1930400"/>
                <a:gridCol w="2032000"/>
              </a:tblGrid>
              <a:tr h="365760">
                <a:tc gridSpan="2">
                  <a:txBody>
                    <a:bodyPr/>
                    <a:lstStyle/>
                    <a:p>
                      <a:pPr algn="ctr"/>
                      <a:r>
                        <a:rPr lang="bn-BD" dirty="0" smtClean="0">
                          <a:solidFill>
                            <a:srgbClr val="1317B9"/>
                          </a:solidFill>
                          <a:latin typeface="NikoshBAN" pitchFamily="2" charset="0"/>
                          <a:cs typeface="NikoshBAN" pitchFamily="2" charset="0"/>
                        </a:rPr>
                        <a:t>ইনপুট</a:t>
                      </a:r>
                      <a:r>
                        <a:rPr lang="bn-BD" baseline="0" dirty="0" smtClean="0">
                          <a:solidFill>
                            <a:srgbClr val="1317B9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dirty="0">
                        <a:solidFill>
                          <a:srgbClr val="1317B9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n-BD" smtClean="0">
                          <a:solidFill>
                            <a:srgbClr val="1317B9"/>
                          </a:solidFill>
                          <a:latin typeface="NikoshBAN" pitchFamily="2" charset="0"/>
                          <a:cs typeface="NikoshBAN" pitchFamily="2" charset="0"/>
                        </a:rPr>
                        <a:t>আউটপুট</a:t>
                      </a:r>
                      <a:r>
                        <a:rPr lang="bn-BD" baseline="0" smtClean="0">
                          <a:solidFill>
                            <a:srgbClr val="1317B9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endParaRPr lang="en-US" dirty="0">
                        <a:solidFill>
                          <a:srgbClr val="1317B9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latin typeface="NikoshBAN" pitchFamily="2" charset="0"/>
                          <a:cs typeface="NikoshBAN" pitchFamily="2" charset="0"/>
                        </a:rPr>
                        <a:t>A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latin typeface="NikoshBAN" pitchFamily="2" charset="0"/>
                          <a:cs typeface="NikoshBAN" pitchFamily="2" charset="0"/>
                        </a:rPr>
                        <a:t>B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latin typeface="NikoshBAN" pitchFamily="2" charset="0"/>
                          <a:cs typeface="NikoshBAN" pitchFamily="2" charset="0"/>
                        </a:rPr>
                        <a:t>X=A+B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latin typeface="NikoshBAN" pitchFamily="2" charset="0"/>
                          <a:cs typeface="NikoshBAN" pitchFamily="2" charset="0"/>
                        </a:rPr>
                        <a:t>0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latin typeface="NikoshBAN" pitchFamily="2" charset="0"/>
                          <a:cs typeface="NikoshBAN" pitchFamily="2" charset="0"/>
                        </a:rPr>
                        <a:t>0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latin typeface="NikoshBAN" pitchFamily="2" charset="0"/>
                          <a:cs typeface="NikoshBAN" pitchFamily="2" charset="0"/>
                        </a:rPr>
                        <a:t>0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latin typeface="NikoshBAN" pitchFamily="2" charset="0"/>
                          <a:cs typeface="NikoshBAN" pitchFamily="2" charset="0"/>
                        </a:rPr>
                        <a:t>0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latin typeface="NikoshBAN" pitchFamily="2" charset="0"/>
                          <a:cs typeface="NikoshBAN" pitchFamily="2" charset="0"/>
                        </a:rPr>
                        <a:t>1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NikoshBAN" pitchFamily="2" charset="0"/>
                          <a:cs typeface="NikoshBAN" pitchFamily="2" charset="0"/>
                        </a:rPr>
                        <a:t>1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latin typeface="NikoshBAN" pitchFamily="2" charset="0"/>
                          <a:cs typeface="NikoshBAN" pitchFamily="2" charset="0"/>
                        </a:rPr>
                        <a:t>1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latin typeface="NikoshBAN" pitchFamily="2" charset="0"/>
                          <a:cs typeface="NikoshBAN" pitchFamily="2" charset="0"/>
                        </a:rPr>
                        <a:t>0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NikoshBAN" pitchFamily="2" charset="0"/>
                          <a:cs typeface="NikoshBAN" pitchFamily="2" charset="0"/>
                        </a:rPr>
                        <a:t>1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  <a:tr h="359954"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latin typeface="NikoshBAN" pitchFamily="2" charset="0"/>
                          <a:cs typeface="NikoshBAN" pitchFamily="2" charset="0"/>
                        </a:rPr>
                        <a:t>1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latin typeface="NikoshBAN" pitchFamily="2" charset="0"/>
                          <a:cs typeface="NikoshBAN" pitchFamily="2" charset="0"/>
                        </a:rPr>
                        <a:t>1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NikoshBAN" pitchFamily="2" charset="0"/>
                          <a:cs typeface="NikoshBAN" pitchFamily="2" charset="0"/>
                        </a:rPr>
                        <a:t>1</a:t>
                      </a:r>
                      <a:endParaRPr lang="en-US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 descr="gates.gif"/>
          <p:cNvPicPr>
            <a:picLocks noChangeAspect="1"/>
          </p:cNvPicPr>
          <p:nvPr/>
        </p:nvPicPr>
        <p:blipFill>
          <a:blip r:embed="rId2"/>
          <a:srcRect l="46797" b="48936"/>
          <a:stretch>
            <a:fillRect/>
          </a:stretch>
        </p:blipFill>
        <p:spPr>
          <a:xfrm>
            <a:off x="533401" y="1524000"/>
            <a:ext cx="3124200" cy="1676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6" name="Rectangle 5"/>
          <p:cNvSpPr/>
          <p:nvPr/>
        </p:nvSpPr>
        <p:spPr>
          <a:xfrm>
            <a:off x="3200400" y="228600"/>
            <a:ext cx="2209800" cy="914400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/>
              <a:t>OR</a:t>
            </a:r>
            <a:r>
              <a:rPr lang="en-US" sz="2800" dirty="0" smtClean="0"/>
              <a:t>   GATE</a:t>
            </a:r>
            <a:endParaRPr lang="en-US" sz="2800" dirty="0"/>
          </a:p>
        </p:txBody>
      </p:sp>
      <p:pic>
        <p:nvPicPr>
          <p:cNvPr id="7" name="Picture 6" descr="LogicOR.jpg"/>
          <p:cNvPicPr>
            <a:picLocks noChangeAspect="1"/>
          </p:cNvPicPr>
          <p:nvPr/>
        </p:nvPicPr>
        <p:blipFill>
          <a:blip r:embed="rId3"/>
          <a:srcRect b="46808"/>
          <a:stretch>
            <a:fillRect/>
          </a:stretch>
        </p:blipFill>
        <p:spPr>
          <a:xfrm>
            <a:off x="3962400" y="1524000"/>
            <a:ext cx="4714875" cy="1676400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86200" y="3581400"/>
            <a:ext cx="16712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28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সত্যক</a:t>
            </a:r>
            <a:r>
              <a:rPr lang="bn-BD" sz="28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সারণি</a:t>
            </a:r>
            <a:r>
              <a:rPr lang="bn-BD" sz="2800" dirty="0" smtClean="0">
                <a:solidFill>
                  <a:srgbClr val="FF33CC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2800" dirty="0">
              <a:solidFill>
                <a:srgbClr val="FF33CC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gates.gif"/>
          <p:cNvPicPr>
            <a:picLocks noChangeAspect="1"/>
          </p:cNvPicPr>
          <p:nvPr/>
        </p:nvPicPr>
        <p:blipFill>
          <a:blip r:embed="rId2"/>
          <a:srcRect l="46797" t="47660" b="8085"/>
          <a:stretch>
            <a:fillRect/>
          </a:stretch>
        </p:blipFill>
        <p:spPr>
          <a:xfrm>
            <a:off x="228600" y="1600200"/>
            <a:ext cx="3352800" cy="15240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7" name="Picture 6" descr="notani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371600"/>
            <a:ext cx="4076700" cy="205740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8" name="Picture 7" descr="ANDORNOT.GIF"/>
          <p:cNvPicPr>
            <a:picLocks noChangeAspect="1"/>
          </p:cNvPicPr>
          <p:nvPr/>
        </p:nvPicPr>
        <p:blipFill>
          <a:blip r:embed="rId4"/>
          <a:srcRect l="34433" t="64348" r="34959" b="2742"/>
          <a:stretch>
            <a:fillRect/>
          </a:stretch>
        </p:blipFill>
        <p:spPr>
          <a:xfrm>
            <a:off x="1447800" y="4114800"/>
            <a:ext cx="6477000" cy="22860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9" name="Rectangle 8"/>
          <p:cNvSpPr/>
          <p:nvPr/>
        </p:nvSpPr>
        <p:spPr>
          <a:xfrm>
            <a:off x="3276600" y="304800"/>
            <a:ext cx="2971800" cy="9144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NOT</a:t>
            </a:r>
            <a:r>
              <a:rPr lang="en-US" sz="2400" dirty="0" smtClean="0"/>
              <a:t>   GATE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487</TotalTime>
  <Words>219</Words>
  <Application>Microsoft Office PowerPoint</Application>
  <PresentationFormat>On-screen Show (4:3)</PresentationFormat>
  <Paragraphs>143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Civic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মো: শাহীদুল্লাহ শাহ মধ্যশিলা বহুমুখী উচ্চ বিদ্যালয়। পার্বতী পুর,দিনাজ পুর।</dc:title>
  <dc:creator/>
  <cp:lastModifiedBy>SSAHADAD</cp:lastModifiedBy>
  <cp:revision>88</cp:revision>
  <dcterms:created xsi:type="dcterms:W3CDTF">2006-08-16T00:00:00Z</dcterms:created>
  <dcterms:modified xsi:type="dcterms:W3CDTF">2013-05-23T02:31:21Z</dcterms:modified>
</cp:coreProperties>
</file>